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4"/>
    <p:sldMasterId id="214748365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5" roundtripDataSignature="AMtx7mhhbuOZGY2BmcHZ1LDRadNLoqD5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5" Type="http://customschemas.google.com/relationships/presentationmetadata" Target="meta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/>
          <p:nvPr>
            <p:ph idx="2" type="sldImg"/>
          </p:nvPr>
        </p:nvSpPr>
        <p:spPr>
          <a:xfrm>
            <a:off x="1893299" y="685965"/>
            <a:ext cx="3071401" cy="342982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1:notes"/>
          <p:cNvSpPr txBox="1"/>
          <p:nvPr>
            <p:ph idx="1" type="body"/>
          </p:nvPr>
        </p:nvSpPr>
        <p:spPr>
          <a:xfrm>
            <a:off x="685801" y="4343409"/>
            <a:ext cx="5486400" cy="4114808"/>
          </a:xfrm>
          <a:prstGeom prst="rect">
            <a:avLst/>
          </a:prstGeom>
          <a:noFill/>
          <a:ln>
            <a:noFill/>
          </a:ln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" name="Google Shape;71;p1:notes"/>
          <p:cNvSpPr txBox="1"/>
          <p:nvPr>
            <p:ph idx="12" type="sldNum"/>
          </p:nvPr>
        </p:nvSpPr>
        <p:spPr>
          <a:xfrm>
            <a:off x="3884615" y="8685230"/>
            <a:ext cx="2971800" cy="457201"/>
          </a:xfrm>
          <a:prstGeom prst="rect">
            <a:avLst/>
          </a:prstGeom>
          <a:noFill/>
          <a:ln>
            <a:noFill/>
          </a:ln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b25762daa_0_70:notes"/>
          <p:cNvSpPr txBox="1"/>
          <p:nvPr>
            <p:ph idx="1" type="body"/>
          </p:nvPr>
        </p:nvSpPr>
        <p:spPr>
          <a:xfrm>
            <a:off x="685801" y="434340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7" name="Google Shape;167;g8b25762daa_0_70:notes"/>
          <p:cNvSpPr/>
          <p:nvPr>
            <p:ph idx="2" type="sldImg"/>
          </p:nvPr>
        </p:nvSpPr>
        <p:spPr>
          <a:xfrm>
            <a:off x="1893299" y="685965"/>
            <a:ext cx="3071400" cy="3429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8b25762daa_0_111:notes"/>
          <p:cNvSpPr txBox="1"/>
          <p:nvPr>
            <p:ph idx="1" type="body"/>
          </p:nvPr>
        </p:nvSpPr>
        <p:spPr>
          <a:xfrm>
            <a:off x="685801" y="434340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5" name="Google Shape;175;g8b25762daa_0_111:notes"/>
          <p:cNvSpPr/>
          <p:nvPr>
            <p:ph idx="2" type="sldImg"/>
          </p:nvPr>
        </p:nvSpPr>
        <p:spPr>
          <a:xfrm>
            <a:off x="1893299" y="685965"/>
            <a:ext cx="3071400" cy="3429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b25762daa_0_77:notes"/>
          <p:cNvSpPr txBox="1"/>
          <p:nvPr>
            <p:ph idx="1" type="body"/>
          </p:nvPr>
        </p:nvSpPr>
        <p:spPr>
          <a:xfrm>
            <a:off x="685801" y="434340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5" name="Google Shape;185;g8b25762daa_0_77:notes"/>
          <p:cNvSpPr/>
          <p:nvPr>
            <p:ph idx="2" type="sldImg"/>
          </p:nvPr>
        </p:nvSpPr>
        <p:spPr>
          <a:xfrm>
            <a:off x="1893299" y="685965"/>
            <a:ext cx="3071400" cy="3429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b25762daa_0_120:notes"/>
          <p:cNvSpPr txBox="1"/>
          <p:nvPr>
            <p:ph idx="1" type="body"/>
          </p:nvPr>
        </p:nvSpPr>
        <p:spPr>
          <a:xfrm>
            <a:off x="685801" y="434340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5" name="Google Shape;195;g8b25762daa_0_120:notes"/>
          <p:cNvSpPr/>
          <p:nvPr>
            <p:ph idx="2" type="sldImg"/>
          </p:nvPr>
        </p:nvSpPr>
        <p:spPr>
          <a:xfrm>
            <a:off x="1893299" y="685965"/>
            <a:ext cx="3071400" cy="3429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b25762daa_0_131:notes"/>
          <p:cNvSpPr txBox="1"/>
          <p:nvPr>
            <p:ph idx="1" type="body"/>
          </p:nvPr>
        </p:nvSpPr>
        <p:spPr>
          <a:xfrm>
            <a:off x="685801" y="434340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5" name="Google Shape;205;g8b25762daa_0_131:notes"/>
          <p:cNvSpPr/>
          <p:nvPr>
            <p:ph idx="2" type="sldImg"/>
          </p:nvPr>
        </p:nvSpPr>
        <p:spPr>
          <a:xfrm>
            <a:off x="1893299" y="685965"/>
            <a:ext cx="3071400" cy="3429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b1859218b_0_15:notes"/>
          <p:cNvSpPr txBox="1"/>
          <p:nvPr>
            <p:ph idx="1" type="body"/>
          </p:nvPr>
        </p:nvSpPr>
        <p:spPr>
          <a:xfrm>
            <a:off x="685801" y="434340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5" name="Google Shape;215;g8b1859218b_0_15:notes"/>
          <p:cNvSpPr/>
          <p:nvPr>
            <p:ph idx="2" type="sldImg"/>
          </p:nvPr>
        </p:nvSpPr>
        <p:spPr>
          <a:xfrm>
            <a:off x="1893299" y="685965"/>
            <a:ext cx="3071400" cy="3429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b25762daa_0_0:notes"/>
          <p:cNvSpPr txBox="1"/>
          <p:nvPr>
            <p:ph idx="1" type="body"/>
          </p:nvPr>
        </p:nvSpPr>
        <p:spPr>
          <a:xfrm>
            <a:off x="685801" y="434340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6" name="Google Shape;226;g8b25762daa_0_0:notes"/>
          <p:cNvSpPr/>
          <p:nvPr>
            <p:ph idx="2" type="sldImg"/>
          </p:nvPr>
        </p:nvSpPr>
        <p:spPr>
          <a:xfrm>
            <a:off x="1893299" y="685965"/>
            <a:ext cx="3071400" cy="3429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8b1859218b_0_1:notes"/>
          <p:cNvSpPr txBox="1"/>
          <p:nvPr>
            <p:ph idx="1" type="body"/>
          </p:nvPr>
        </p:nvSpPr>
        <p:spPr>
          <a:xfrm>
            <a:off x="685801" y="434340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4" name="Google Shape;234;g8b1859218b_0_1:notes"/>
          <p:cNvSpPr/>
          <p:nvPr>
            <p:ph idx="2" type="sldImg"/>
          </p:nvPr>
        </p:nvSpPr>
        <p:spPr>
          <a:xfrm>
            <a:off x="1893299" y="685965"/>
            <a:ext cx="3071400" cy="3429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85f2a4337_1_4:notes"/>
          <p:cNvSpPr txBox="1"/>
          <p:nvPr>
            <p:ph idx="1" type="body"/>
          </p:nvPr>
        </p:nvSpPr>
        <p:spPr>
          <a:xfrm>
            <a:off x="685801" y="434340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6" name="Google Shape;246;g885f2a4337_1_4:notes"/>
          <p:cNvSpPr/>
          <p:nvPr>
            <p:ph idx="2" type="sldImg"/>
          </p:nvPr>
        </p:nvSpPr>
        <p:spPr>
          <a:xfrm>
            <a:off x="1893299" y="685965"/>
            <a:ext cx="3071400" cy="3429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:notes"/>
          <p:cNvSpPr txBox="1"/>
          <p:nvPr>
            <p:ph idx="1" type="body"/>
          </p:nvPr>
        </p:nvSpPr>
        <p:spPr>
          <a:xfrm>
            <a:off x="685801" y="4343409"/>
            <a:ext cx="5486400" cy="41148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" name="Google Shape;78;p2:notes"/>
          <p:cNvSpPr/>
          <p:nvPr>
            <p:ph idx="2" type="sldImg"/>
          </p:nvPr>
        </p:nvSpPr>
        <p:spPr>
          <a:xfrm>
            <a:off x="1893299" y="685965"/>
            <a:ext cx="3071401" cy="342982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b25762daa_0_35:notes"/>
          <p:cNvSpPr txBox="1"/>
          <p:nvPr>
            <p:ph idx="1" type="body"/>
          </p:nvPr>
        </p:nvSpPr>
        <p:spPr>
          <a:xfrm>
            <a:off x="685801" y="434340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" name="Google Shape;90;g8b25762daa_0_35:notes"/>
          <p:cNvSpPr/>
          <p:nvPr>
            <p:ph idx="2" type="sldImg"/>
          </p:nvPr>
        </p:nvSpPr>
        <p:spPr>
          <a:xfrm>
            <a:off x="1893299" y="685965"/>
            <a:ext cx="3071400" cy="3429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8b25762daa_1_12:notes"/>
          <p:cNvSpPr txBox="1"/>
          <p:nvPr>
            <p:ph idx="1" type="body"/>
          </p:nvPr>
        </p:nvSpPr>
        <p:spPr>
          <a:xfrm>
            <a:off x="685801" y="434340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" name="Google Shape;100;g8b25762daa_1_12:notes"/>
          <p:cNvSpPr/>
          <p:nvPr>
            <p:ph idx="2" type="sldImg"/>
          </p:nvPr>
        </p:nvSpPr>
        <p:spPr>
          <a:xfrm>
            <a:off x="1893299" y="685965"/>
            <a:ext cx="3071400" cy="3429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8b25762daa_0_14:notes"/>
          <p:cNvSpPr txBox="1"/>
          <p:nvPr>
            <p:ph idx="1" type="body"/>
          </p:nvPr>
        </p:nvSpPr>
        <p:spPr>
          <a:xfrm>
            <a:off x="685801" y="434340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7" name="Google Shape;117;g8b25762daa_0_14:notes"/>
          <p:cNvSpPr/>
          <p:nvPr>
            <p:ph idx="2" type="sldImg"/>
          </p:nvPr>
        </p:nvSpPr>
        <p:spPr>
          <a:xfrm>
            <a:off x="1893299" y="685965"/>
            <a:ext cx="3071400" cy="3429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b25762daa_0_21:notes"/>
          <p:cNvSpPr txBox="1"/>
          <p:nvPr>
            <p:ph idx="1" type="body"/>
          </p:nvPr>
        </p:nvSpPr>
        <p:spPr>
          <a:xfrm>
            <a:off x="685801" y="434340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7" name="Google Shape;127;g8b25762daa_0_21:notes"/>
          <p:cNvSpPr/>
          <p:nvPr>
            <p:ph idx="2" type="sldImg"/>
          </p:nvPr>
        </p:nvSpPr>
        <p:spPr>
          <a:xfrm>
            <a:off x="1893299" y="685965"/>
            <a:ext cx="3071400" cy="3429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b1859218b_0_8:notes"/>
          <p:cNvSpPr txBox="1"/>
          <p:nvPr>
            <p:ph idx="1" type="body"/>
          </p:nvPr>
        </p:nvSpPr>
        <p:spPr>
          <a:xfrm>
            <a:off x="685801" y="434340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5" name="Google Shape;135;g8b1859218b_0_8:notes"/>
          <p:cNvSpPr/>
          <p:nvPr>
            <p:ph idx="2" type="sldImg"/>
          </p:nvPr>
        </p:nvSpPr>
        <p:spPr>
          <a:xfrm>
            <a:off x="1893299" y="685965"/>
            <a:ext cx="3071400" cy="3429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b25762daa_0_86:notes"/>
          <p:cNvSpPr txBox="1"/>
          <p:nvPr>
            <p:ph idx="1" type="body"/>
          </p:nvPr>
        </p:nvSpPr>
        <p:spPr>
          <a:xfrm>
            <a:off x="685801" y="434340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4" name="Google Shape;144;g8b25762daa_0_86:notes"/>
          <p:cNvSpPr/>
          <p:nvPr>
            <p:ph idx="2" type="sldImg"/>
          </p:nvPr>
        </p:nvSpPr>
        <p:spPr>
          <a:xfrm>
            <a:off x="1893299" y="685965"/>
            <a:ext cx="3071400" cy="3429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b25762daa_0_56:notes"/>
          <p:cNvSpPr txBox="1"/>
          <p:nvPr>
            <p:ph idx="1" type="body"/>
          </p:nvPr>
        </p:nvSpPr>
        <p:spPr>
          <a:xfrm>
            <a:off x="685801" y="434340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g8b25762daa_0_56:notes"/>
          <p:cNvSpPr/>
          <p:nvPr>
            <p:ph idx="2" type="sldImg"/>
          </p:nvPr>
        </p:nvSpPr>
        <p:spPr>
          <a:xfrm>
            <a:off x="1893299" y="685965"/>
            <a:ext cx="3071400" cy="3429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art">
  <p:cSld name="Start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/>
          <p:nvPr>
            <p:ph type="title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7"/>
          <p:cNvSpPr txBox="1"/>
          <p:nvPr>
            <p:ph idx="1" type="body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7"/>
          <p:cNvSpPr/>
          <p:nvPr/>
        </p:nvSpPr>
        <p:spPr>
          <a:xfrm>
            <a:off x="8347635" y="4806203"/>
            <a:ext cx="575236" cy="2689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7"/>
          <p:cNvSpPr txBox="1"/>
          <p:nvPr>
            <p:ph idx="12" type="sldNum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4" name="Google Shape;14;p17"/>
          <p:cNvSpPr txBox="1"/>
          <p:nvPr>
            <p:ph idx="11" type="ftr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halt">
  <p:cSld name="Inhal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9"/>
          <p:cNvSpPr txBox="1"/>
          <p:nvPr>
            <p:ph idx="1" type="body"/>
          </p:nvPr>
        </p:nvSpPr>
        <p:spPr>
          <a:xfrm>
            <a:off x="319090" y="1600200"/>
            <a:ext cx="8508999" cy="3095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19"/>
          <p:cNvSpPr txBox="1"/>
          <p:nvPr>
            <p:ph type="title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19"/>
          <p:cNvSpPr txBox="1"/>
          <p:nvPr>
            <p:ph idx="12" type="sldNum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3" name="Google Shape;23;p19"/>
          <p:cNvSpPr txBox="1"/>
          <p:nvPr>
            <p:ph idx="11" type="ftr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zwei Inhalte">
  <p:cSld name="zwei Inhalt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0"/>
          <p:cNvSpPr txBox="1"/>
          <p:nvPr>
            <p:ph idx="1" type="body"/>
          </p:nvPr>
        </p:nvSpPr>
        <p:spPr>
          <a:xfrm>
            <a:off x="319091" y="1602000"/>
            <a:ext cx="4180910" cy="30956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20"/>
          <p:cNvSpPr txBox="1"/>
          <p:nvPr>
            <p:ph idx="2" type="body"/>
          </p:nvPr>
        </p:nvSpPr>
        <p:spPr>
          <a:xfrm>
            <a:off x="4647179" y="1602000"/>
            <a:ext cx="4180910" cy="30956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20"/>
          <p:cNvSpPr txBox="1"/>
          <p:nvPr>
            <p:ph type="title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20"/>
          <p:cNvSpPr txBox="1"/>
          <p:nvPr>
            <p:ph idx="12" type="sldNum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9" name="Google Shape;29;p20"/>
          <p:cNvSpPr txBox="1"/>
          <p:nvPr>
            <p:ph idx="11" type="ftr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Zwei Inhalte + Text">
  <p:cSld name="Zwei Inhalte + 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1"/>
          <p:cNvSpPr txBox="1"/>
          <p:nvPr>
            <p:ph idx="1" type="body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21"/>
          <p:cNvSpPr txBox="1"/>
          <p:nvPr>
            <p:ph type="title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21"/>
          <p:cNvSpPr txBox="1"/>
          <p:nvPr>
            <p:ph idx="12" type="sldNum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34" name="Google Shape;34;p21"/>
          <p:cNvSpPr txBox="1"/>
          <p:nvPr>
            <p:ph idx="11" type="ftr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2" type="body"/>
          </p:nvPr>
        </p:nvSpPr>
        <p:spPr>
          <a:xfrm>
            <a:off x="316992" y="2148752"/>
            <a:ext cx="4188333" cy="25470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21"/>
          <p:cNvSpPr/>
          <p:nvPr>
            <p:ph idx="3" type="pic"/>
          </p:nvPr>
        </p:nvSpPr>
        <p:spPr>
          <a:xfrm>
            <a:off x="4648200" y="2148840"/>
            <a:ext cx="4180392" cy="25469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art">
  <p:cSld name="Star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2"/>
          <p:cNvSpPr txBox="1"/>
          <p:nvPr>
            <p:ph type="title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22"/>
          <p:cNvSpPr txBox="1"/>
          <p:nvPr>
            <p:ph idx="1" type="body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22"/>
          <p:cNvSpPr/>
          <p:nvPr/>
        </p:nvSpPr>
        <p:spPr>
          <a:xfrm>
            <a:off x="8347635" y="4806203"/>
            <a:ext cx="575236" cy="2689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22"/>
          <p:cNvSpPr txBox="1"/>
          <p:nvPr>
            <p:ph idx="12" type="sldNum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42" name="Google Shape;42;p22"/>
          <p:cNvSpPr txBox="1"/>
          <p:nvPr>
            <p:ph idx="11" type="ftr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halt + Text">
  <p:cSld name="Inhalt + 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3"/>
          <p:cNvSpPr txBox="1"/>
          <p:nvPr>
            <p:ph idx="1" type="body"/>
          </p:nvPr>
        </p:nvSpPr>
        <p:spPr>
          <a:xfrm>
            <a:off x="319090" y="2143125"/>
            <a:ext cx="8508999" cy="25431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23"/>
          <p:cNvSpPr txBox="1"/>
          <p:nvPr>
            <p:ph type="title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23"/>
          <p:cNvSpPr txBox="1"/>
          <p:nvPr>
            <p:ph idx="12" type="sldNum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47" name="Google Shape;47;p23"/>
          <p:cNvSpPr txBox="1"/>
          <p:nvPr>
            <p:ph idx="11" type="ftr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2" type="body"/>
          </p:nvPr>
        </p:nvSpPr>
        <p:spPr>
          <a:xfrm>
            <a:off x="319090" y="1600200"/>
            <a:ext cx="8508999" cy="5053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Zwei Inhalte + Text (Hintergrund)">
  <p:cSld name="Zwei Inhalte + Text (Hintergrund)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/>
          <p:nvPr/>
        </p:nvSpPr>
        <p:spPr>
          <a:xfrm>
            <a:off x="0" y="2152650"/>
            <a:ext cx="9144000" cy="29908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4"/>
          <p:cNvSpPr txBox="1"/>
          <p:nvPr>
            <p:ph type="title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24"/>
          <p:cNvSpPr txBox="1"/>
          <p:nvPr>
            <p:ph idx="12" type="sldNum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53" name="Google Shape;53;p24"/>
          <p:cNvSpPr txBox="1"/>
          <p:nvPr>
            <p:ph idx="11" type="ftr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4"/>
          <p:cNvSpPr txBox="1"/>
          <p:nvPr>
            <p:ph idx="1" type="body"/>
          </p:nvPr>
        </p:nvSpPr>
        <p:spPr>
          <a:xfrm>
            <a:off x="316992" y="2152650"/>
            <a:ext cx="4197858" cy="25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24"/>
          <p:cNvSpPr/>
          <p:nvPr>
            <p:ph idx="2" type="pic"/>
          </p:nvPr>
        </p:nvSpPr>
        <p:spPr>
          <a:xfrm>
            <a:off x="4648200" y="2143125"/>
            <a:ext cx="4180392" cy="2543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24"/>
          <p:cNvSpPr txBox="1"/>
          <p:nvPr>
            <p:ph idx="3" type="body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oße Bilder">
  <p:cSld name="große Bil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5"/>
          <p:cNvSpPr txBox="1"/>
          <p:nvPr>
            <p:ph type="title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25"/>
          <p:cNvSpPr txBox="1"/>
          <p:nvPr>
            <p:ph idx="12" type="sldNum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60" name="Google Shape;60;p25"/>
          <p:cNvSpPr txBox="1"/>
          <p:nvPr>
            <p:ph idx="11" type="ftr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5"/>
          <p:cNvSpPr/>
          <p:nvPr>
            <p:ph idx="2" type="pic"/>
          </p:nvPr>
        </p:nvSpPr>
        <p:spPr>
          <a:xfrm>
            <a:off x="0" y="2133600"/>
            <a:ext cx="9144000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25"/>
          <p:cNvSpPr txBox="1"/>
          <p:nvPr>
            <p:ph idx="1" type="body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lder formatfüllend">
  <p:cSld name="Bilder formatfüllend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6"/>
          <p:cNvSpPr/>
          <p:nvPr>
            <p:ph idx="2" type="pic"/>
          </p:nvPr>
        </p:nvSpPr>
        <p:spPr>
          <a:xfrm>
            <a:off x="0" y="1600200"/>
            <a:ext cx="9144000" cy="3543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26"/>
          <p:cNvSpPr txBox="1"/>
          <p:nvPr>
            <p:ph type="title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26"/>
          <p:cNvSpPr txBox="1"/>
          <p:nvPr>
            <p:ph idx="12" type="sldNum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67" name="Google Shape;67;p26"/>
          <p:cNvSpPr txBox="1"/>
          <p:nvPr>
            <p:ph idx="11" type="ftr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idx="11" type="ftr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6"/>
          <p:cNvSpPr txBox="1"/>
          <p:nvPr>
            <p:ph idx="12" type="sldNum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descr="20150416 tum logo blau png final.png" id="8" name="Google Shape;8;p1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8800" y="324000"/>
            <a:ext cx="604774" cy="31851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50416 tum logo blau png final.png" id="16" name="Google Shape;16;p1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8411" y="324000"/>
            <a:ext cx="604774" cy="31851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8"/>
          <p:cNvSpPr txBox="1"/>
          <p:nvPr>
            <p:ph idx="12" type="sldNum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8" name="Google Shape;18;p18"/>
          <p:cNvSpPr txBox="1"/>
          <p:nvPr>
            <p:ph idx="11" type="ftr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UM_Glockenturm.tif" id="73" name="Google Shape;7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5215" y="1476375"/>
            <a:ext cx="3819542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"/>
          <p:cNvSpPr txBox="1"/>
          <p:nvPr>
            <p:ph type="title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"/>
              <a:t>Using the Explainable AI SS3 Classification Model</a:t>
            </a:r>
            <a:endParaRPr/>
          </a:p>
        </p:txBody>
      </p:sp>
      <p:sp>
        <p:nvSpPr>
          <p:cNvPr id="75" name="Google Shape;75;p1"/>
          <p:cNvSpPr txBox="1"/>
          <p:nvPr>
            <p:ph idx="1" type="body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"/>
              <a:t>Muneeb Vaiyani, Florian Angermeir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"/>
              <a:t>Technical University Munich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"/>
              <a:t>Department of Informatics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"/>
              <a:t>Munich, 06. July 2020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b25762daa_0_70"/>
          <p:cNvSpPr txBox="1"/>
          <p:nvPr>
            <p:ph idx="1" type="body"/>
          </p:nvPr>
        </p:nvSpPr>
        <p:spPr>
          <a:xfrm>
            <a:off x="319090" y="1600200"/>
            <a:ext cx="8508900" cy="30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Misclassified samples (True positive would be </a:t>
            </a:r>
            <a:r>
              <a:rPr b="1" lang="de"/>
              <a:t>Staff</a:t>
            </a:r>
            <a:r>
              <a:rPr lang="de"/>
              <a:t>, but classified as </a:t>
            </a:r>
            <a:r>
              <a:rPr b="1" lang="de"/>
              <a:t>Food</a:t>
            </a:r>
            <a:r>
              <a:rPr lang="de"/>
              <a:t>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 sz="1050">
                <a:solidFill>
                  <a:srgbClr val="212121"/>
                </a:solidFill>
                <a:highlight>
                  <a:srgbClr val="FFFFFF"/>
                </a:highlight>
              </a:rPr>
              <a:t>“Only drawback - they wo n't </a:t>
            </a:r>
            <a:r>
              <a:rPr b="1" i="1" lang="de" sz="1050">
                <a:solidFill>
                  <a:srgbClr val="FF9900"/>
                </a:solidFill>
                <a:highlight>
                  <a:srgbClr val="FFFFFF"/>
                </a:highlight>
              </a:rPr>
              <a:t>toast</a:t>
            </a:r>
            <a:r>
              <a:rPr i="1" lang="de" sz="1050">
                <a:solidFill>
                  <a:srgbClr val="212121"/>
                </a:solidFill>
                <a:highlight>
                  <a:srgbClr val="FFFFFF"/>
                </a:highlight>
              </a:rPr>
              <a:t> your </a:t>
            </a:r>
            <a:r>
              <a:rPr b="1" i="1" lang="de" sz="1050">
                <a:solidFill>
                  <a:srgbClr val="FF9900"/>
                </a:solidFill>
                <a:highlight>
                  <a:srgbClr val="FFFFFF"/>
                </a:highlight>
              </a:rPr>
              <a:t>bagel</a:t>
            </a:r>
            <a:r>
              <a:rPr i="1" lang="de" sz="1050">
                <a:solidFill>
                  <a:srgbClr val="212121"/>
                </a:solidFill>
                <a:highlight>
                  <a:srgbClr val="FFFFFF"/>
                </a:highlight>
              </a:rPr>
              <a:t> , and they do n't make </a:t>
            </a:r>
            <a:r>
              <a:rPr b="1" i="1" lang="de" sz="1050">
                <a:solidFill>
                  <a:srgbClr val="FF9900"/>
                </a:solidFill>
                <a:highlight>
                  <a:srgbClr val="FFFFFF"/>
                </a:highlight>
              </a:rPr>
              <a:t>eggs</a:t>
            </a:r>
            <a:r>
              <a:rPr i="1" lang="de" sz="1050">
                <a:solidFill>
                  <a:srgbClr val="212121"/>
                </a:solidFill>
                <a:highlight>
                  <a:srgbClr val="FFFFFF"/>
                </a:highlight>
              </a:rPr>
              <a:t> for the </a:t>
            </a:r>
            <a:r>
              <a:rPr b="1" i="1" lang="de" sz="1050">
                <a:solidFill>
                  <a:srgbClr val="FF9900"/>
                </a:solidFill>
                <a:highlight>
                  <a:srgbClr val="FFFFFF"/>
                </a:highlight>
              </a:rPr>
              <a:t>bagel</a:t>
            </a:r>
            <a:r>
              <a:rPr i="1" lang="de" sz="1050">
                <a:solidFill>
                  <a:srgbClr val="212121"/>
                </a:solidFill>
                <a:highlight>
                  <a:srgbClr val="FFFFFF"/>
                </a:highlight>
              </a:rPr>
              <a:t> .”  </a:t>
            </a:r>
            <a:r>
              <a:rPr lang="de" sz="1050">
                <a:solidFill>
                  <a:srgbClr val="212121"/>
                </a:solidFill>
                <a:highlight>
                  <a:srgbClr val="FFFFFF"/>
                </a:highlight>
              </a:rPr>
              <a:t>-&gt; Inconsistent labeling</a:t>
            </a:r>
            <a:endParaRPr sz="105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 sz="1050">
                <a:solidFill>
                  <a:srgbClr val="212121"/>
                </a:solidFill>
                <a:highlight>
                  <a:srgbClr val="FFFFFF"/>
                </a:highlight>
              </a:rPr>
              <a:t>“in an effort to increase turnover , the restaurant </a:t>
            </a:r>
            <a:r>
              <a:rPr b="1" i="1" lang="de" sz="1050">
                <a:solidFill>
                  <a:srgbClr val="FF9900"/>
                </a:solidFill>
                <a:highlight>
                  <a:srgbClr val="FFFFFF"/>
                </a:highlight>
              </a:rPr>
              <a:t>offers</a:t>
            </a:r>
            <a:r>
              <a:rPr i="1" lang="de" sz="1050">
                <a:solidFill>
                  <a:srgbClr val="212121"/>
                </a:solidFill>
                <a:highlight>
                  <a:srgbClr val="FFFFFF"/>
                </a:highlight>
              </a:rPr>
              <a:t> no </a:t>
            </a:r>
            <a:r>
              <a:rPr b="1" i="1" lang="de" sz="1050">
                <a:solidFill>
                  <a:srgbClr val="FF9900"/>
                </a:solidFill>
                <a:highlight>
                  <a:srgbClr val="FFFFFF"/>
                </a:highlight>
              </a:rPr>
              <a:t>desserts</a:t>
            </a:r>
            <a:r>
              <a:rPr i="1" lang="de" sz="1050">
                <a:solidFill>
                  <a:srgbClr val="212121"/>
                </a:solidFill>
                <a:highlight>
                  <a:srgbClr val="FFFFFF"/>
                </a:highlight>
              </a:rPr>
              <a:t> beyond the complimentary espresso cup filled with </a:t>
            </a:r>
            <a:r>
              <a:rPr b="1" i="1" lang="de" sz="1050">
                <a:solidFill>
                  <a:srgbClr val="FF9900"/>
                </a:solidFill>
                <a:highlight>
                  <a:srgbClr val="FFFFFF"/>
                </a:highlight>
              </a:rPr>
              <a:t>chocolate</a:t>
            </a:r>
            <a:r>
              <a:rPr i="1" lang="de" sz="1050">
                <a:solidFill>
                  <a:srgbClr val="212121"/>
                </a:solidFill>
                <a:highlight>
                  <a:srgbClr val="FFFFFF"/>
                </a:highlight>
              </a:rPr>
              <a:t> mousse .”</a:t>
            </a:r>
            <a:endParaRPr i="1" sz="105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 sz="1050">
                <a:solidFill>
                  <a:srgbClr val="212121"/>
                </a:solidFill>
                <a:highlight>
                  <a:srgbClr val="FFFFFF"/>
                </a:highlight>
              </a:rPr>
              <a:t>“We only </a:t>
            </a:r>
            <a:r>
              <a:rPr i="1" lang="de" sz="1050">
                <a:solidFill>
                  <a:srgbClr val="FF9900"/>
                </a:solidFill>
                <a:highlight>
                  <a:srgbClr val="FFFFFF"/>
                </a:highlight>
              </a:rPr>
              <a:t>ordered</a:t>
            </a:r>
            <a:r>
              <a:rPr i="1" lang="de" sz="105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b="1" i="1" lang="de" sz="1050">
                <a:solidFill>
                  <a:srgbClr val="FF9900"/>
                </a:solidFill>
                <a:highlight>
                  <a:srgbClr val="FFFFFF"/>
                </a:highlight>
              </a:rPr>
              <a:t>desserts</a:t>
            </a:r>
            <a:r>
              <a:rPr i="1" lang="de" sz="1050">
                <a:solidFill>
                  <a:srgbClr val="212121"/>
                </a:solidFill>
                <a:highlight>
                  <a:srgbClr val="FFFFFF"/>
                </a:highlight>
              </a:rPr>
              <a:t> and drinks , but no refills </a:t>
            </a:r>
            <a:r>
              <a:rPr i="1" lang="de" sz="1050">
                <a:solidFill>
                  <a:srgbClr val="FF9900"/>
                </a:solidFill>
                <a:highlight>
                  <a:srgbClr val="FFFFFF"/>
                </a:highlight>
              </a:rPr>
              <a:t>were</a:t>
            </a:r>
            <a:r>
              <a:rPr i="1" lang="de" sz="1050">
                <a:solidFill>
                  <a:srgbClr val="212121"/>
                </a:solidFill>
                <a:highlight>
                  <a:srgbClr val="FFFFFF"/>
                </a:highlight>
              </a:rPr>
              <a:t> offered .”</a:t>
            </a:r>
            <a:endParaRPr i="1" sz="105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 sz="1050">
                <a:solidFill>
                  <a:srgbClr val="212121"/>
                </a:solidFill>
                <a:highlight>
                  <a:srgbClr val="FFFFFF"/>
                </a:highlight>
              </a:rPr>
              <a:t>“I liked the </a:t>
            </a:r>
            <a:r>
              <a:rPr b="1" i="1" lang="de" sz="1050">
                <a:solidFill>
                  <a:srgbClr val="FF9900"/>
                </a:solidFill>
                <a:highlight>
                  <a:srgbClr val="FFFFFF"/>
                </a:highlight>
              </a:rPr>
              <a:t>beer</a:t>
            </a:r>
            <a:r>
              <a:rPr i="1" lang="de" sz="105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b="1" i="1" lang="de" sz="1050">
                <a:solidFill>
                  <a:srgbClr val="FF9900"/>
                </a:solidFill>
                <a:highlight>
                  <a:srgbClr val="FFFFFF"/>
                </a:highlight>
              </a:rPr>
              <a:t>selection</a:t>
            </a:r>
            <a:r>
              <a:rPr i="1" lang="de" sz="1050">
                <a:solidFill>
                  <a:srgbClr val="212121"/>
                </a:solidFill>
                <a:highlight>
                  <a:srgbClr val="FFFFFF"/>
                </a:highlight>
              </a:rPr>
              <a:t> !”</a:t>
            </a:r>
            <a:endParaRPr i="1" sz="105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 sz="1050">
                <a:solidFill>
                  <a:srgbClr val="212121"/>
                </a:solidFill>
                <a:highlight>
                  <a:srgbClr val="FFFFFF"/>
                </a:highlight>
              </a:rPr>
              <a:t>“We both opted for a </a:t>
            </a:r>
            <a:r>
              <a:rPr b="1" i="1" lang="de" sz="1050">
                <a:solidFill>
                  <a:srgbClr val="FF9900"/>
                </a:solidFill>
                <a:highlight>
                  <a:srgbClr val="FFFFFF"/>
                </a:highlight>
              </a:rPr>
              <a:t>pasta</a:t>
            </a:r>
            <a:r>
              <a:rPr i="1" lang="de" sz="1050">
                <a:solidFill>
                  <a:srgbClr val="212121"/>
                </a:solidFill>
                <a:highlight>
                  <a:srgbClr val="FFFFFF"/>
                </a:highlight>
              </a:rPr>
              <a:t> dish and they </a:t>
            </a:r>
            <a:r>
              <a:rPr i="1" lang="de" sz="1050">
                <a:solidFill>
                  <a:srgbClr val="FF9900"/>
                </a:solidFill>
                <a:highlight>
                  <a:srgbClr val="FFFFFF"/>
                </a:highlight>
              </a:rPr>
              <a:t>were</a:t>
            </a:r>
            <a:r>
              <a:rPr i="1" lang="de" sz="105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i="1" lang="de" sz="1050">
                <a:solidFill>
                  <a:srgbClr val="FF9900"/>
                </a:solidFill>
                <a:highlight>
                  <a:srgbClr val="FFFFFF"/>
                </a:highlight>
              </a:rPr>
              <a:t>served</a:t>
            </a:r>
            <a:r>
              <a:rPr i="1" lang="de" sz="1050">
                <a:solidFill>
                  <a:srgbClr val="212121"/>
                </a:solidFill>
                <a:highlight>
                  <a:srgbClr val="FFFFFF"/>
                </a:highlight>
              </a:rPr>
              <a:t> timely and </a:t>
            </a:r>
            <a:r>
              <a:rPr b="1" i="1" lang="de" sz="1050">
                <a:solidFill>
                  <a:srgbClr val="FF9900"/>
                </a:solidFill>
                <a:highlight>
                  <a:srgbClr val="FFFFFF"/>
                </a:highlight>
              </a:rPr>
              <a:t>fresh</a:t>
            </a:r>
            <a:r>
              <a:rPr i="1" lang="de" sz="1050">
                <a:solidFill>
                  <a:srgbClr val="212121"/>
                </a:solidFill>
                <a:highlight>
                  <a:srgbClr val="FFFFFF"/>
                </a:highlight>
              </a:rPr>
              <a:t> .”</a:t>
            </a:r>
            <a:endParaRPr i="1" sz="105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 sz="1050">
                <a:solidFill>
                  <a:srgbClr val="212121"/>
                </a:solidFill>
                <a:highlight>
                  <a:srgbClr val="FFFFFF"/>
                </a:highlight>
              </a:rPr>
              <a:t>“The servers give you some sample </a:t>
            </a:r>
            <a:r>
              <a:rPr b="1" i="1" lang="de" sz="1050">
                <a:solidFill>
                  <a:srgbClr val="FF9900"/>
                </a:solidFill>
                <a:highlight>
                  <a:srgbClr val="FFFFFF"/>
                </a:highlight>
              </a:rPr>
              <a:t>slices</a:t>
            </a:r>
            <a:r>
              <a:rPr i="1" lang="de" sz="1050">
                <a:solidFill>
                  <a:srgbClr val="212121"/>
                </a:solidFill>
                <a:highlight>
                  <a:srgbClr val="FFFFFF"/>
                </a:highlight>
              </a:rPr>
              <a:t> of your order while you wait ( shortly I </a:t>
            </a:r>
            <a:r>
              <a:rPr b="1" i="1" lang="de" sz="1050">
                <a:solidFill>
                  <a:srgbClr val="FF9900"/>
                </a:solidFill>
                <a:highlight>
                  <a:srgbClr val="FFFFFF"/>
                </a:highlight>
              </a:rPr>
              <a:t>might</a:t>
            </a:r>
            <a:r>
              <a:rPr i="1" lang="de" sz="105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b="1" i="1" lang="de" sz="1050">
                <a:solidFill>
                  <a:srgbClr val="FF9900"/>
                </a:solidFill>
                <a:highlight>
                  <a:srgbClr val="FFFFFF"/>
                </a:highlight>
              </a:rPr>
              <a:t>add</a:t>
            </a:r>
            <a:r>
              <a:rPr i="1" lang="de" sz="1050">
                <a:solidFill>
                  <a:srgbClr val="212121"/>
                </a:solidFill>
                <a:highlight>
                  <a:srgbClr val="FFFFFF"/>
                </a:highlight>
              </a:rPr>
              <a:t> ) . ”</a:t>
            </a:r>
            <a:endParaRPr i="1" sz="105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050">
                <a:solidFill>
                  <a:srgbClr val="FF9900"/>
                </a:solidFill>
                <a:highlight>
                  <a:srgbClr val="FFFFFF"/>
                </a:highlight>
              </a:rPr>
              <a:t>this </a:t>
            </a:r>
            <a:r>
              <a:rPr lang="de" sz="1050">
                <a:solidFill>
                  <a:srgbClr val="000000"/>
                </a:solidFill>
                <a:highlight>
                  <a:srgbClr val="FFFFFF"/>
                </a:highlight>
              </a:rPr>
              <a:t>means: word is not known for Staff, so cv=0</a:t>
            </a:r>
            <a:endParaRPr sz="10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 sz="1050">
                <a:solidFill>
                  <a:srgbClr val="FF9900"/>
                </a:solidFill>
                <a:highlight>
                  <a:srgbClr val="FFFFFF"/>
                </a:highlight>
              </a:rPr>
              <a:t>this  </a:t>
            </a:r>
            <a:r>
              <a:rPr lang="de" sz="1050">
                <a:solidFill>
                  <a:srgbClr val="000000"/>
                </a:solidFill>
                <a:highlight>
                  <a:srgbClr val="FFFFFF"/>
                </a:highlight>
              </a:rPr>
              <a:t>means: word is known for Staff, but cv(word, Staff) &lt; cv(word, Food)</a:t>
            </a:r>
            <a:endParaRPr sz="105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70" name="Google Shape;170;g8b25762daa_0_70"/>
          <p:cNvSpPr txBox="1"/>
          <p:nvPr>
            <p:ph type="title"/>
          </p:nvPr>
        </p:nvSpPr>
        <p:spPr>
          <a:xfrm>
            <a:off x="319090" y="972000"/>
            <a:ext cx="85089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"/>
              <a:t>Analyze Reasoning of City Review</a:t>
            </a:r>
            <a:endParaRPr/>
          </a:p>
        </p:txBody>
      </p:sp>
      <p:sp>
        <p:nvSpPr>
          <p:cNvPr id="171" name="Google Shape;171;g8b25762daa_0_70"/>
          <p:cNvSpPr txBox="1"/>
          <p:nvPr>
            <p:ph idx="12" type="sldNum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72" name="Google Shape;172;g8b25762daa_0_70"/>
          <p:cNvSpPr txBox="1"/>
          <p:nvPr>
            <p:ph idx="11" type="ftr"/>
          </p:nvPr>
        </p:nvSpPr>
        <p:spPr>
          <a:xfrm>
            <a:off x="311162" y="4854985"/>
            <a:ext cx="646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"/>
              <a:t>Muneeb Vaiyani, Florian Angermeir | SS3 Model | 06.07.2020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b25762daa_0_111"/>
          <p:cNvSpPr txBox="1"/>
          <p:nvPr>
            <p:ph idx="1" type="body"/>
          </p:nvPr>
        </p:nvSpPr>
        <p:spPr>
          <a:xfrm>
            <a:off x="319090" y="1600200"/>
            <a:ext cx="8508900" cy="30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Why is Beer Review performing so much better than City Review?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Fewer classes (Beer: 6 vs. City: 23)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8b25762daa_0_111"/>
          <p:cNvSpPr txBox="1"/>
          <p:nvPr>
            <p:ph type="title"/>
          </p:nvPr>
        </p:nvSpPr>
        <p:spPr>
          <a:xfrm>
            <a:off x="319090" y="972000"/>
            <a:ext cx="85089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"/>
              <a:t>Beer Review vs. City Review</a:t>
            </a:r>
            <a:endParaRPr/>
          </a:p>
        </p:txBody>
      </p:sp>
      <p:sp>
        <p:nvSpPr>
          <p:cNvPr id="179" name="Google Shape;179;g8b25762daa_0_111"/>
          <p:cNvSpPr txBox="1"/>
          <p:nvPr>
            <p:ph idx="12" type="sldNum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80" name="Google Shape;180;g8b25762daa_0_111"/>
          <p:cNvSpPr txBox="1"/>
          <p:nvPr>
            <p:ph idx="11" type="ftr"/>
          </p:nvPr>
        </p:nvSpPr>
        <p:spPr>
          <a:xfrm>
            <a:off x="311162" y="4854985"/>
            <a:ext cx="646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"/>
              <a:t>Muneeb Vaiyani, Florian Angermeir | SS3 Model | 06.07.2020</a:t>
            </a:r>
            <a:endParaRPr/>
          </a:p>
        </p:txBody>
      </p:sp>
      <p:pic>
        <p:nvPicPr>
          <p:cNvPr id="181" name="Google Shape;181;g8b25762daa_0_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900" y="2510500"/>
            <a:ext cx="3854525" cy="203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8b25762daa_0_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6300" y="1908100"/>
            <a:ext cx="3277525" cy="294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b25762daa_0_77"/>
          <p:cNvSpPr txBox="1"/>
          <p:nvPr>
            <p:ph idx="1" type="body"/>
          </p:nvPr>
        </p:nvSpPr>
        <p:spPr>
          <a:xfrm>
            <a:off x="319090" y="1600200"/>
            <a:ext cx="8508900" cy="30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Why is Beer Review performing so much better than City Review?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Lower overlap of important words between classes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8b25762daa_0_77"/>
          <p:cNvSpPr txBox="1"/>
          <p:nvPr>
            <p:ph type="title"/>
          </p:nvPr>
        </p:nvSpPr>
        <p:spPr>
          <a:xfrm>
            <a:off x="319090" y="972000"/>
            <a:ext cx="85089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"/>
              <a:t>Beer Review vs. City Review</a:t>
            </a:r>
            <a:endParaRPr/>
          </a:p>
        </p:txBody>
      </p:sp>
      <p:sp>
        <p:nvSpPr>
          <p:cNvPr id="189" name="Google Shape;189;g8b25762daa_0_77"/>
          <p:cNvSpPr txBox="1"/>
          <p:nvPr>
            <p:ph idx="12" type="sldNum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90" name="Google Shape;190;g8b25762daa_0_77"/>
          <p:cNvSpPr txBox="1"/>
          <p:nvPr>
            <p:ph idx="11" type="ftr"/>
          </p:nvPr>
        </p:nvSpPr>
        <p:spPr>
          <a:xfrm>
            <a:off x="311162" y="4854985"/>
            <a:ext cx="646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"/>
              <a:t>Muneeb Vaiyani, Florian Angermeir | SS3 Model | 06.07.2020</a:t>
            </a:r>
            <a:endParaRPr/>
          </a:p>
        </p:txBody>
      </p:sp>
      <p:pic>
        <p:nvPicPr>
          <p:cNvPr id="191" name="Google Shape;191;g8b25762daa_0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2225" y="2176088"/>
            <a:ext cx="2322076" cy="2544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8b25762daa_0_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8700" y="2151413"/>
            <a:ext cx="2401500" cy="259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b25762daa_0_120"/>
          <p:cNvSpPr txBox="1"/>
          <p:nvPr>
            <p:ph idx="1" type="body"/>
          </p:nvPr>
        </p:nvSpPr>
        <p:spPr>
          <a:xfrm>
            <a:off x="319090" y="1600200"/>
            <a:ext cx="8508900" cy="30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Why is Beer Review performing so much better than City Review?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More samples/bigger samples per class</a:t>
            </a:r>
            <a:endParaRPr/>
          </a:p>
        </p:txBody>
      </p:sp>
      <p:sp>
        <p:nvSpPr>
          <p:cNvPr id="198" name="Google Shape;198;g8b25762daa_0_120"/>
          <p:cNvSpPr txBox="1"/>
          <p:nvPr>
            <p:ph type="title"/>
          </p:nvPr>
        </p:nvSpPr>
        <p:spPr>
          <a:xfrm>
            <a:off x="319090" y="972000"/>
            <a:ext cx="85089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"/>
              <a:t>Beer Review vs. City Review</a:t>
            </a:r>
            <a:endParaRPr/>
          </a:p>
        </p:txBody>
      </p:sp>
      <p:sp>
        <p:nvSpPr>
          <p:cNvPr id="199" name="Google Shape;199;g8b25762daa_0_120"/>
          <p:cNvSpPr txBox="1"/>
          <p:nvPr>
            <p:ph idx="12" type="sldNum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00" name="Google Shape;200;g8b25762daa_0_120"/>
          <p:cNvSpPr txBox="1"/>
          <p:nvPr>
            <p:ph idx="11" type="ftr"/>
          </p:nvPr>
        </p:nvSpPr>
        <p:spPr>
          <a:xfrm>
            <a:off x="311162" y="4854985"/>
            <a:ext cx="646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"/>
              <a:t>Muneeb Vaiyani, Florian Angermeir | SS3 Model | 06.07.2020</a:t>
            </a:r>
            <a:endParaRPr/>
          </a:p>
        </p:txBody>
      </p:sp>
      <p:pic>
        <p:nvPicPr>
          <p:cNvPr id="201" name="Google Shape;201;g8b25762daa_0_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6175" y="2248588"/>
            <a:ext cx="3485399" cy="26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8b25762daa_0_120"/>
          <p:cNvPicPr preferRelativeResize="0"/>
          <p:nvPr/>
        </p:nvPicPr>
        <p:blipFill rotWithShape="1">
          <a:blip r:embed="rId4">
            <a:alphaModFix/>
          </a:blip>
          <a:srcRect b="0" l="0" r="2047" t="0"/>
          <a:stretch/>
        </p:blipFill>
        <p:spPr>
          <a:xfrm>
            <a:off x="520925" y="2266975"/>
            <a:ext cx="3366850" cy="25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b25762daa_0_131"/>
          <p:cNvSpPr txBox="1"/>
          <p:nvPr>
            <p:ph idx="1" type="body"/>
          </p:nvPr>
        </p:nvSpPr>
        <p:spPr>
          <a:xfrm>
            <a:off x="319090" y="1600200"/>
            <a:ext cx="8508900" cy="30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Why is Beer Review performing so much better than City Review?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Class Imbalance</a:t>
            </a:r>
            <a:endParaRPr/>
          </a:p>
        </p:txBody>
      </p:sp>
      <p:sp>
        <p:nvSpPr>
          <p:cNvPr id="208" name="Google Shape;208;g8b25762daa_0_131"/>
          <p:cNvSpPr txBox="1"/>
          <p:nvPr>
            <p:ph type="title"/>
          </p:nvPr>
        </p:nvSpPr>
        <p:spPr>
          <a:xfrm>
            <a:off x="319090" y="972000"/>
            <a:ext cx="85089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"/>
              <a:t>Beer Review vs. City Review</a:t>
            </a:r>
            <a:endParaRPr/>
          </a:p>
        </p:txBody>
      </p:sp>
      <p:sp>
        <p:nvSpPr>
          <p:cNvPr id="209" name="Google Shape;209;g8b25762daa_0_131"/>
          <p:cNvSpPr txBox="1"/>
          <p:nvPr>
            <p:ph idx="12" type="sldNum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10" name="Google Shape;210;g8b25762daa_0_131"/>
          <p:cNvSpPr txBox="1"/>
          <p:nvPr>
            <p:ph idx="11" type="ftr"/>
          </p:nvPr>
        </p:nvSpPr>
        <p:spPr>
          <a:xfrm>
            <a:off x="311162" y="4854985"/>
            <a:ext cx="646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"/>
              <a:t>Muneeb Vaiyani, Florian Angermeir | SS3 Model | 06.07.2020</a:t>
            </a:r>
            <a:endParaRPr/>
          </a:p>
        </p:txBody>
      </p:sp>
      <p:pic>
        <p:nvPicPr>
          <p:cNvPr id="211" name="Google Shape;211;g8b25762daa_0_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547" y="2181200"/>
            <a:ext cx="3130879" cy="309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8b25762daa_0_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300" y="2181200"/>
            <a:ext cx="3651275" cy="25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b1859218b_0_15"/>
          <p:cNvSpPr txBox="1"/>
          <p:nvPr>
            <p:ph idx="1" type="body"/>
          </p:nvPr>
        </p:nvSpPr>
        <p:spPr>
          <a:xfrm>
            <a:off x="319090" y="1600200"/>
            <a:ext cx="8508900" cy="30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Local Value: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	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Significance: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Sanction: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	</a:t>
            </a:r>
            <a:endParaRPr/>
          </a:p>
        </p:txBody>
      </p:sp>
      <p:sp>
        <p:nvSpPr>
          <p:cNvPr id="218" name="Google Shape;218;g8b1859218b_0_15"/>
          <p:cNvSpPr txBox="1"/>
          <p:nvPr>
            <p:ph type="title"/>
          </p:nvPr>
        </p:nvSpPr>
        <p:spPr>
          <a:xfrm>
            <a:off x="319090" y="972000"/>
            <a:ext cx="85089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"/>
              <a:t>Class specific hyperparameters</a:t>
            </a:r>
            <a:endParaRPr/>
          </a:p>
        </p:txBody>
      </p:sp>
      <p:sp>
        <p:nvSpPr>
          <p:cNvPr id="219" name="Google Shape;219;g8b1859218b_0_15"/>
          <p:cNvSpPr txBox="1"/>
          <p:nvPr>
            <p:ph idx="12" type="sldNum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20" name="Google Shape;220;g8b1859218b_0_15"/>
          <p:cNvSpPr txBox="1"/>
          <p:nvPr>
            <p:ph idx="11" type="ftr"/>
          </p:nvPr>
        </p:nvSpPr>
        <p:spPr>
          <a:xfrm>
            <a:off x="311162" y="4854985"/>
            <a:ext cx="646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"/>
              <a:t>Muneeb Vaiyani, Florian Angermeir | SS3 Model | 06.07.2020</a:t>
            </a:r>
            <a:endParaRPr/>
          </a:p>
        </p:txBody>
      </p:sp>
      <p:pic>
        <p:nvPicPr>
          <p:cNvPr id="221" name="Google Shape;221;g8b1859218b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025" y="1818475"/>
            <a:ext cx="4715323" cy="7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8b1859218b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842" y="2831474"/>
            <a:ext cx="7861763" cy="54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8b1859218b_0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9852" y="3876226"/>
            <a:ext cx="5583826" cy="6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b25762daa_0_0"/>
          <p:cNvSpPr txBox="1"/>
          <p:nvPr>
            <p:ph idx="1" type="body"/>
          </p:nvPr>
        </p:nvSpPr>
        <p:spPr>
          <a:xfrm>
            <a:off x="319100" y="1600200"/>
            <a:ext cx="8753100" cy="30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Improvement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up to 5% (macro avg. f1 score) depending on the dataset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Complexity (Example)</a:t>
            </a:r>
            <a:endParaRPr b="1"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 Classes, 4 possible values per hyperparameter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Combinations for class unspecific hyperparameters: 4**3 = 64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Combinations for class specific hyperparameters: 4**3**3 = 4**9 = 262144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No specific hyperparameter with highest contribution to improvement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0000"/>
                </a:solidFill>
              </a:rPr>
              <a:t>-&gt; Complexity makes approach infeasible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29" name="Google Shape;229;g8b25762daa_0_0"/>
          <p:cNvSpPr txBox="1"/>
          <p:nvPr>
            <p:ph type="title"/>
          </p:nvPr>
        </p:nvSpPr>
        <p:spPr>
          <a:xfrm>
            <a:off x="319090" y="972000"/>
            <a:ext cx="85089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"/>
              <a:t>Class specific hyperparameters</a:t>
            </a:r>
            <a:endParaRPr/>
          </a:p>
        </p:txBody>
      </p:sp>
      <p:sp>
        <p:nvSpPr>
          <p:cNvPr id="230" name="Google Shape;230;g8b25762daa_0_0"/>
          <p:cNvSpPr txBox="1"/>
          <p:nvPr>
            <p:ph idx="12" type="sldNum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31" name="Google Shape;231;g8b25762daa_0_0"/>
          <p:cNvSpPr txBox="1"/>
          <p:nvPr>
            <p:ph idx="11" type="ftr"/>
          </p:nvPr>
        </p:nvSpPr>
        <p:spPr>
          <a:xfrm>
            <a:off x="311162" y="4854985"/>
            <a:ext cx="646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"/>
              <a:t>Muneeb Vaiyani, Florian Angermeir | SS3 Model | 06.07.2020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8b1859218b_0_1"/>
          <p:cNvSpPr txBox="1"/>
          <p:nvPr>
            <p:ph idx="1" type="body"/>
          </p:nvPr>
        </p:nvSpPr>
        <p:spPr>
          <a:xfrm>
            <a:off x="319090" y="1600200"/>
            <a:ext cx="8508900" cy="30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Finalize documentation</a:t>
            </a:r>
            <a:endParaRPr/>
          </a:p>
        </p:txBody>
      </p:sp>
      <p:sp>
        <p:nvSpPr>
          <p:cNvPr id="237" name="Google Shape;237;g8b1859218b_0_1"/>
          <p:cNvSpPr txBox="1"/>
          <p:nvPr>
            <p:ph type="title"/>
          </p:nvPr>
        </p:nvSpPr>
        <p:spPr>
          <a:xfrm>
            <a:off x="319090" y="972000"/>
            <a:ext cx="85089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"/>
              <a:t>Next Steps</a:t>
            </a:r>
            <a:endParaRPr/>
          </a:p>
        </p:txBody>
      </p:sp>
      <p:sp>
        <p:nvSpPr>
          <p:cNvPr id="238" name="Google Shape;238;g8b1859218b_0_1"/>
          <p:cNvSpPr txBox="1"/>
          <p:nvPr>
            <p:ph idx="12" type="sldNum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39" name="Google Shape;239;g8b1859218b_0_1"/>
          <p:cNvSpPr txBox="1"/>
          <p:nvPr>
            <p:ph idx="11" type="ftr"/>
          </p:nvPr>
        </p:nvSpPr>
        <p:spPr>
          <a:xfrm>
            <a:off x="311162" y="4854985"/>
            <a:ext cx="646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"/>
              <a:t>Muneeb Vaiyani, Florian Angermeir | SS3 Model | 06.07.2020</a:t>
            </a:r>
            <a:endParaRPr/>
          </a:p>
        </p:txBody>
      </p:sp>
      <p:pic>
        <p:nvPicPr>
          <p:cNvPr id="240" name="Google Shape;240;g8b1859218b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5100" y="888600"/>
            <a:ext cx="3489175" cy="389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1" name="Google Shape;241;g8b1859218b_0_1"/>
          <p:cNvGrpSpPr/>
          <p:nvPr/>
        </p:nvGrpSpPr>
        <p:grpSpPr>
          <a:xfrm>
            <a:off x="6003230" y="4553419"/>
            <a:ext cx="824066" cy="94500"/>
            <a:chOff x="6401673" y="1464414"/>
            <a:chExt cx="824066" cy="94500"/>
          </a:xfrm>
        </p:grpSpPr>
        <p:cxnSp>
          <p:nvCxnSpPr>
            <p:cNvPr id="242" name="Google Shape;242;g8b1859218b_0_1"/>
            <p:cNvCxnSpPr/>
            <p:nvPr/>
          </p:nvCxnSpPr>
          <p:spPr>
            <a:xfrm>
              <a:off x="6501539" y="1505664"/>
              <a:ext cx="724200" cy="0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43" name="Google Shape;243;g8b1859218b_0_1"/>
            <p:cNvSpPr/>
            <p:nvPr/>
          </p:nvSpPr>
          <p:spPr>
            <a:xfrm>
              <a:off x="6401673" y="1464414"/>
              <a:ext cx="103200" cy="94500"/>
            </a:xfrm>
            <a:prstGeom prst="ellipse">
              <a:avLst/>
            </a:prstGeom>
            <a:solidFill>
              <a:srgbClr val="C00000"/>
            </a:solidFill>
            <a:ln cap="flat" cmpd="sng" w="254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85f2a4337_1_4"/>
          <p:cNvSpPr txBox="1"/>
          <p:nvPr>
            <p:ph type="title"/>
          </p:nvPr>
        </p:nvSpPr>
        <p:spPr>
          <a:xfrm>
            <a:off x="319090" y="972000"/>
            <a:ext cx="85089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"/>
              <a:t>Backup</a:t>
            </a:r>
            <a:endParaRPr/>
          </a:p>
          <a:p>
            <a:pPr indent="0" lvl="0" marL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9" name="Google Shape;249;g885f2a4337_1_4"/>
          <p:cNvSpPr txBox="1"/>
          <p:nvPr>
            <p:ph idx="12" type="sldNum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50" name="Google Shape;250;g885f2a4337_1_4"/>
          <p:cNvSpPr txBox="1"/>
          <p:nvPr>
            <p:ph idx="11" type="ftr"/>
          </p:nvPr>
        </p:nvSpPr>
        <p:spPr>
          <a:xfrm>
            <a:off x="311162" y="4854985"/>
            <a:ext cx="646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"/>
              <a:t>Muneeb Vaiyani, Florian Angermeir | SS3 Model | </a:t>
            </a:r>
            <a:r>
              <a:rPr lang="de"/>
              <a:t>06.07</a:t>
            </a:r>
            <a:r>
              <a:rPr lang="de"/>
              <a:t>.2020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5100" y="888600"/>
            <a:ext cx="3489175" cy="389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"/>
          <p:cNvSpPr txBox="1"/>
          <p:nvPr>
            <p:ph idx="1" type="body"/>
          </p:nvPr>
        </p:nvSpPr>
        <p:spPr>
          <a:xfrm>
            <a:off x="319090" y="1600200"/>
            <a:ext cx="8508999" cy="3095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54000" lvl="0" marL="3429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e"/>
              <a:t>Analyze Reasoning of Classification for Beer/City Review</a:t>
            </a:r>
            <a:endParaRPr/>
          </a:p>
          <a:p>
            <a:pPr indent="-342900" lvl="0" marL="3429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e"/>
              <a:t>Class specific hyperparameters</a:t>
            </a:r>
            <a:endParaRPr/>
          </a:p>
          <a:p>
            <a:pPr indent="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2" name="Google Shape;82;p2"/>
          <p:cNvSpPr txBox="1"/>
          <p:nvPr>
            <p:ph type="title"/>
          </p:nvPr>
        </p:nvSpPr>
        <p:spPr>
          <a:xfrm>
            <a:off x="319090" y="972000"/>
            <a:ext cx="8508999" cy="380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"/>
              <a:t>What happened so far?</a:t>
            </a:r>
            <a:endParaRPr/>
          </a:p>
        </p:txBody>
      </p:sp>
      <p:sp>
        <p:nvSpPr>
          <p:cNvPr id="83" name="Google Shape;83;p2"/>
          <p:cNvSpPr txBox="1"/>
          <p:nvPr>
            <p:ph idx="12" type="sldNum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84" name="Google Shape;84;p2"/>
          <p:cNvSpPr txBox="1"/>
          <p:nvPr>
            <p:ph idx="11" type="ftr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"/>
              <a:t>Muneeb Vaiyani, Florian Angermeir | SS3 Model | 06.07.2020</a:t>
            </a:r>
            <a:endParaRPr/>
          </a:p>
        </p:txBody>
      </p:sp>
      <p:grpSp>
        <p:nvGrpSpPr>
          <p:cNvPr id="85" name="Google Shape;85;p2"/>
          <p:cNvGrpSpPr/>
          <p:nvPr/>
        </p:nvGrpSpPr>
        <p:grpSpPr>
          <a:xfrm>
            <a:off x="4835155" y="3994444"/>
            <a:ext cx="824066" cy="94500"/>
            <a:chOff x="6401673" y="1464414"/>
            <a:chExt cx="824066" cy="94500"/>
          </a:xfrm>
        </p:grpSpPr>
        <p:cxnSp>
          <p:nvCxnSpPr>
            <p:cNvPr id="86" name="Google Shape;86;p2"/>
            <p:cNvCxnSpPr/>
            <p:nvPr/>
          </p:nvCxnSpPr>
          <p:spPr>
            <a:xfrm>
              <a:off x="6501539" y="1505664"/>
              <a:ext cx="724200" cy="0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87" name="Google Shape;87;p2"/>
            <p:cNvSpPr/>
            <p:nvPr/>
          </p:nvSpPr>
          <p:spPr>
            <a:xfrm>
              <a:off x="6401673" y="1464414"/>
              <a:ext cx="103200" cy="94500"/>
            </a:xfrm>
            <a:prstGeom prst="ellipse">
              <a:avLst/>
            </a:prstGeom>
            <a:solidFill>
              <a:srgbClr val="C00000"/>
            </a:solidFill>
            <a:ln cap="flat" cmpd="sng" w="254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b25762daa_0_35"/>
          <p:cNvSpPr txBox="1"/>
          <p:nvPr>
            <p:ph idx="1" type="body"/>
          </p:nvPr>
        </p:nvSpPr>
        <p:spPr>
          <a:xfrm>
            <a:off x="317550" y="1556001"/>
            <a:ext cx="8508900" cy="3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  <p:sp>
        <p:nvSpPr>
          <p:cNvPr id="93" name="Google Shape;93;g8b25762daa_0_35"/>
          <p:cNvSpPr txBox="1"/>
          <p:nvPr>
            <p:ph type="title"/>
          </p:nvPr>
        </p:nvSpPr>
        <p:spPr>
          <a:xfrm>
            <a:off x="319090" y="972000"/>
            <a:ext cx="85089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"/>
              <a:t>Analyze Reasoning of Beer Review</a:t>
            </a:r>
            <a:endParaRPr/>
          </a:p>
        </p:txBody>
      </p:sp>
      <p:sp>
        <p:nvSpPr>
          <p:cNvPr id="94" name="Google Shape;94;g8b25762daa_0_35"/>
          <p:cNvSpPr txBox="1"/>
          <p:nvPr>
            <p:ph idx="12" type="sldNum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95" name="Google Shape;95;g8b25762daa_0_35"/>
          <p:cNvSpPr txBox="1"/>
          <p:nvPr>
            <p:ph idx="11" type="ftr"/>
          </p:nvPr>
        </p:nvSpPr>
        <p:spPr>
          <a:xfrm>
            <a:off x="311162" y="4854985"/>
            <a:ext cx="646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"/>
              <a:t>Muneeb Vaiyani, Florian Angermeir | SS3 Model | 06.07.2020</a:t>
            </a:r>
            <a:endParaRPr/>
          </a:p>
        </p:txBody>
      </p:sp>
      <p:pic>
        <p:nvPicPr>
          <p:cNvPr id="96" name="Google Shape;96;g8b25762daa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0300" y="1697426"/>
            <a:ext cx="4279550" cy="296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8b25762daa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250" y="1865575"/>
            <a:ext cx="4520125" cy="238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b25762daa_1_12"/>
          <p:cNvSpPr txBox="1"/>
          <p:nvPr>
            <p:ph idx="1" type="body"/>
          </p:nvPr>
        </p:nvSpPr>
        <p:spPr>
          <a:xfrm>
            <a:off x="317550" y="1556001"/>
            <a:ext cx="8508900" cy="3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03" name="Google Shape;103;g8b25762daa_1_12"/>
          <p:cNvSpPr txBox="1"/>
          <p:nvPr>
            <p:ph type="title"/>
          </p:nvPr>
        </p:nvSpPr>
        <p:spPr>
          <a:xfrm>
            <a:off x="319090" y="972000"/>
            <a:ext cx="85089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"/>
              <a:t>Analyze Reasoning of Beer Review</a:t>
            </a:r>
            <a:endParaRPr/>
          </a:p>
        </p:txBody>
      </p:sp>
      <p:sp>
        <p:nvSpPr>
          <p:cNvPr id="104" name="Google Shape;104;g8b25762daa_1_12"/>
          <p:cNvSpPr txBox="1"/>
          <p:nvPr>
            <p:ph idx="12" type="sldNum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05" name="Google Shape;105;g8b25762daa_1_12"/>
          <p:cNvSpPr txBox="1"/>
          <p:nvPr>
            <p:ph idx="11" type="ftr"/>
          </p:nvPr>
        </p:nvSpPr>
        <p:spPr>
          <a:xfrm>
            <a:off x="311162" y="4854985"/>
            <a:ext cx="646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"/>
              <a:t>Muneeb Vaiyani, Florian Angermeir | SS3 Model | 06.07.2020</a:t>
            </a:r>
            <a:endParaRPr/>
          </a:p>
        </p:txBody>
      </p:sp>
      <p:pic>
        <p:nvPicPr>
          <p:cNvPr id="106" name="Google Shape;106;g8b25762daa_1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500" y="1697413"/>
            <a:ext cx="4279550" cy="296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8b25762daa_1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250" y="1865575"/>
            <a:ext cx="4520125" cy="238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8b25762daa_1_12"/>
          <p:cNvSpPr txBox="1"/>
          <p:nvPr/>
        </p:nvSpPr>
        <p:spPr>
          <a:xfrm>
            <a:off x="572625" y="2853025"/>
            <a:ext cx="3867600" cy="2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8b25762daa_1_12"/>
          <p:cNvSpPr/>
          <p:nvPr/>
        </p:nvSpPr>
        <p:spPr>
          <a:xfrm>
            <a:off x="572625" y="2883163"/>
            <a:ext cx="3867600" cy="160800"/>
          </a:xfrm>
          <a:prstGeom prst="rect">
            <a:avLst/>
          </a:prstGeom>
          <a:noFill/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8b25762daa_1_12"/>
          <p:cNvSpPr/>
          <p:nvPr/>
        </p:nvSpPr>
        <p:spPr>
          <a:xfrm>
            <a:off x="572625" y="3098950"/>
            <a:ext cx="3867600" cy="160800"/>
          </a:xfrm>
          <a:prstGeom prst="rect">
            <a:avLst/>
          </a:prstGeom>
          <a:noFill/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8b25762daa_1_12"/>
          <p:cNvSpPr/>
          <p:nvPr/>
        </p:nvSpPr>
        <p:spPr>
          <a:xfrm>
            <a:off x="5033000" y="3485925"/>
            <a:ext cx="2903100" cy="380700"/>
          </a:xfrm>
          <a:prstGeom prst="rect">
            <a:avLst/>
          </a:prstGeom>
          <a:noFill/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8b25762daa_1_12"/>
          <p:cNvSpPr/>
          <p:nvPr/>
        </p:nvSpPr>
        <p:spPr>
          <a:xfrm>
            <a:off x="5033000" y="3866625"/>
            <a:ext cx="2903100" cy="430800"/>
          </a:xfrm>
          <a:prstGeom prst="rect">
            <a:avLst/>
          </a:prstGeom>
          <a:noFill/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8b25762daa_1_12"/>
          <p:cNvSpPr/>
          <p:nvPr/>
        </p:nvSpPr>
        <p:spPr>
          <a:xfrm rot="5400000">
            <a:off x="5768050" y="2888425"/>
            <a:ext cx="2903100" cy="430800"/>
          </a:xfrm>
          <a:prstGeom prst="rect">
            <a:avLst/>
          </a:prstGeom>
          <a:noFill/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8b25762daa_1_12"/>
          <p:cNvSpPr/>
          <p:nvPr/>
        </p:nvSpPr>
        <p:spPr>
          <a:xfrm rot="5400000">
            <a:off x="6243500" y="2862800"/>
            <a:ext cx="2903100" cy="482100"/>
          </a:xfrm>
          <a:prstGeom prst="rect">
            <a:avLst/>
          </a:prstGeom>
          <a:noFill/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8b25762daa_0_14"/>
          <p:cNvSpPr txBox="1"/>
          <p:nvPr>
            <p:ph idx="1" type="body"/>
          </p:nvPr>
        </p:nvSpPr>
        <p:spPr>
          <a:xfrm>
            <a:off x="258815" y="1610250"/>
            <a:ext cx="8508900" cy="30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Occurrence in dataset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Importance to classifier</a:t>
            </a:r>
            <a:r>
              <a:rPr lang="de"/>
              <a:t> 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8b25762daa_0_14"/>
          <p:cNvSpPr txBox="1"/>
          <p:nvPr>
            <p:ph type="title"/>
          </p:nvPr>
        </p:nvSpPr>
        <p:spPr>
          <a:xfrm>
            <a:off x="319090" y="972000"/>
            <a:ext cx="85089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"/>
              <a:t>Analyze Reasoning of Beer Review</a:t>
            </a:r>
            <a:endParaRPr/>
          </a:p>
        </p:txBody>
      </p:sp>
      <p:sp>
        <p:nvSpPr>
          <p:cNvPr id="121" name="Google Shape;121;g8b25762daa_0_14"/>
          <p:cNvSpPr txBox="1"/>
          <p:nvPr>
            <p:ph idx="12" type="sldNum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22" name="Google Shape;122;g8b25762daa_0_14"/>
          <p:cNvSpPr txBox="1"/>
          <p:nvPr>
            <p:ph idx="11" type="ftr"/>
          </p:nvPr>
        </p:nvSpPr>
        <p:spPr>
          <a:xfrm>
            <a:off x="311162" y="4854985"/>
            <a:ext cx="646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"/>
              <a:t>Muneeb Vaiyani, Florian Angermeir | SS3 Model | 06.07.2020</a:t>
            </a:r>
            <a:endParaRPr/>
          </a:p>
        </p:txBody>
      </p:sp>
      <p:pic>
        <p:nvPicPr>
          <p:cNvPr id="123" name="Google Shape;123;g8b25762daa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5050" y="1610238"/>
            <a:ext cx="3369000" cy="330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8b25762daa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4050" y="1521976"/>
            <a:ext cx="3369000" cy="3332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b25762daa_0_21"/>
          <p:cNvSpPr txBox="1"/>
          <p:nvPr>
            <p:ph idx="1" type="body"/>
          </p:nvPr>
        </p:nvSpPr>
        <p:spPr>
          <a:xfrm>
            <a:off x="319090" y="1600200"/>
            <a:ext cx="8508900" cy="30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Misclassified samples (True positive would be </a:t>
            </a:r>
            <a:r>
              <a:rPr b="1" lang="de"/>
              <a:t>Smell</a:t>
            </a:r>
            <a:r>
              <a:rPr lang="de"/>
              <a:t>, but classified as </a:t>
            </a:r>
            <a:r>
              <a:rPr b="1" lang="de"/>
              <a:t>Taste</a:t>
            </a:r>
            <a:r>
              <a:rPr lang="de"/>
              <a:t>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162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Courier New"/>
              <a:buChar char="●"/>
            </a:pPr>
            <a:r>
              <a:rPr lang="de" sz="1150">
                <a:solidFill>
                  <a:srgbClr val="000000"/>
                </a:solidFill>
                <a:highlight>
                  <a:srgbClr val="FFFFFE"/>
                </a:highlight>
              </a:rPr>
              <a:t>Sulphur </a:t>
            </a:r>
            <a:r>
              <a:rPr lang="de" sz="1150">
                <a:solidFill>
                  <a:srgbClr val="FF9900"/>
                </a:solidFill>
                <a:highlight>
                  <a:srgbClr val="FFFFFE"/>
                </a:highlight>
              </a:rPr>
              <a:t>character</a:t>
            </a:r>
            <a:r>
              <a:rPr lang="de" sz="1150">
                <a:solidFill>
                  <a:srgbClr val="000000"/>
                </a:solidFill>
                <a:highlight>
                  <a:srgbClr val="FFFFFE"/>
                </a:highlight>
              </a:rPr>
              <a:t> </a:t>
            </a:r>
            <a:r>
              <a:rPr lang="de" sz="1150">
                <a:solidFill>
                  <a:srgbClr val="FF9900"/>
                </a:solidFill>
                <a:highlight>
                  <a:srgbClr val="FFFFFE"/>
                </a:highlight>
              </a:rPr>
              <a:t>comes</a:t>
            </a:r>
            <a:r>
              <a:rPr lang="de" sz="1150">
                <a:solidFill>
                  <a:srgbClr val="000000"/>
                </a:solidFill>
                <a:highlight>
                  <a:srgbClr val="FFFFFE"/>
                </a:highlight>
              </a:rPr>
              <a:t> doubt </a:t>
            </a:r>
            <a:r>
              <a:rPr lang="de" sz="1150">
                <a:solidFill>
                  <a:srgbClr val="FF9900"/>
                </a:solidFill>
                <a:highlight>
                  <a:srgbClr val="FFFFFE"/>
                </a:highlight>
              </a:rPr>
              <a:t>heavy</a:t>
            </a:r>
            <a:r>
              <a:rPr lang="de" sz="1150">
                <a:solidFill>
                  <a:srgbClr val="000000"/>
                </a:solidFill>
                <a:highlight>
                  <a:srgbClr val="FFFFFE"/>
                </a:highlight>
              </a:rPr>
              <a:t> fermentation </a:t>
            </a:r>
            <a:r>
              <a:rPr lang="de" sz="1150">
                <a:solidFill>
                  <a:srgbClr val="FF9900"/>
                </a:solidFill>
                <a:highlight>
                  <a:srgbClr val="FFFFFE"/>
                </a:highlight>
              </a:rPr>
              <a:t>lager</a:t>
            </a:r>
            <a:r>
              <a:rPr lang="de" sz="1150">
                <a:solidFill>
                  <a:srgbClr val="000000"/>
                </a:solidFill>
                <a:highlight>
                  <a:srgbClr val="FFFFFE"/>
                </a:highlight>
              </a:rPr>
              <a:t> yeast blends rather smoothly </a:t>
            </a:r>
            <a:r>
              <a:rPr lang="de" sz="1150">
                <a:solidFill>
                  <a:srgbClr val="FF9900"/>
                </a:solidFill>
                <a:highlight>
                  <a:srgbClr val="FFFFFE"/>
                </a:highlight>
              </a:rPr>
              <a:t>pleasantly</a:t>
            </a:r>
            <a:r>
              <a:rPr lang="de" sz="1150">
                <a:solidFill>
                  <a:srgbClr val="000000"/>
                </a:solidFill>
                <a:highlight>
                  <a:srgbClr val="FFFFFE"/>
                </a:highlight>
              </a:rPr>
              <a:t> smoke dark characters give </a:t>
            </a:r>
            <a:r>
              <a:rPr b="1" lang="de" sz="1150" u="sng">
                <a:solidFill>
                  <a:srgbClr val="FF9900"/>
                </a:solidFill>
                <a:highlight>
                  <a:srgbClr val="FFFFFE"/>
                </a:highlight>
              </a:rPr>
              <a:t>complete</a:t>
            </a:r>
            <a:r>
              <a:rPr lang="de" sz="1150">
                <a:solidFill>
                  <a:srgbClr val="000000"/>
                </a:solidFill>
                <a:highlight>
                  <a:srgbClr val="FFFFFE"/>
                </a:highlight>
              </a:rPr>
              <a:t> picture.</a:t>
            </a:r>
            <a:endParaRPr sz="1150">
              <a:solidFill>
                <a:srgbClr val="000000"/>
              </a:solidFill>
              <a:highlight>
                <a:srgbClr val="FFFFFE"/>
              </a:highlight>
            </a:endParaRPr>
          </a:p>
          <a:p>
            <a:pPr indent="-30162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Char char="●"/>
            </a:pPr>
            <a:r>
              <a:rPr lang="de" sz="1150">
                <a:solidFill>
                  <a:srgbClr val="000000"/>
                </a:solidFill>
                <a:highlight>
                  <a:srgbClr val="FFFFFE"/>
                </a:highlight>
              </a:rPr>
              <a:t>Biscuity rye </a:t>
            </a:r>
            <a:r>
              <a:rPr b="1" lang="de" sz="1150" u="sng">
                <a:solidFill>
                  <a:srgbClr val="FF9900"/>
                </a:solidFill>
                <a:highlight>
                  <a:srgbClr val="FFFFFE"/>
                </a:highlight>
              </a:rPr>
              <a:t>adds</a:t>
            </a:r>
            <a:r>
              <a:rPr lang="de" sz="1150">
                <a:solidFill>
                  <a:srgbClr val="000000"/>
                </a:solidFill>
                <a:highlight>
                  <a:srgbClr val="FFFFFE"/>
                </a:highlight>
              </a:rPr>
              <a:t> </a:t>
            </a:r>
            <a:r>
              <a:rPr lang="de" sz="1150">
                <a:solidFill>
                  <a:srgbClr val="FF9900"/>
                </a:solidFill>
                <a:highlight>
                  <a:srgbClr val="FFFFFE"/>
                </a:highlight>
              </a:rPr>
              <a:t>spiciness.</a:t>
            </a:r>
            <a:endParaRPr sz="1150">
              <a:solidFill>
                <a:srgbClr val="FF9900"/>
              </a:solidFill>
              <a:highlight>
                <a:srgbClr val="FFFFFE"/>
              </a:highlight>
            </a:endParaRPr>
          </a:p>
          <a:p>
            <a:pPr indent="-30162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50"/>
              <a:buFont typeface="Courier New"/>
              <a:buChar char="●"/>
            </a:pPr>
            <a:r>
              <a:rPr lang="de" sz="1150">
                <a:solidFill>
                  <a:srgbClr val="212121"/>
                </a:solidFill>
                <a:highlight>
                  <a:srgbClr val="FFFFFF"/>
                </a:highlight>
              </a:rPr>
              <a:t>Tiny</a:t>
            </a:r>
            <a:r>
              <a:rPr lang="de" sz="1150">
                <a:solidFill>
                  <a:srgbClr val="FF9900"/>
                </a:solidFill>
                <a:highlight>
                  <a:srgbClr val="FFFFFF"/>
                </a:highlight>
              </a:rPr>
              <a:t> bit bitterness </a:t>
            </a:r>
            <a:r>
              <a:rPr lang="de" sz="1150">
                <a:solidFill>
                  <a:srgbClr val="212121"/>
                </a:solidFill>
                <a:highlight>
                  <a:srgbClr val="FFFFFF"/>
                </a:highlight>
              </a:rPr>
              <a:t>earthy flare lying underneath majority </a:t>
            </a:r>
            <a:r>
              <a:rPr lang="de" sz="1150">
                <a:solidFill>
                  <a:srgbClr val="FF9900"/>
                </a:solidFill>
                <a:highlight>
                  <a:srgbClr val="FFFFFF"/>
                </a:highlight>
              </a:rPr>
              <a:t>one </a:t>
            </a:r>
            <a:r>
              <a:rPr lang="de" sz="1150">
                <a:solidFill>
                  <a:srgbClr val="000000"/>
                </a:solidFill>
                <a:highlight>
                  <a:srgbClr val="FFFFFF"/>
                </a:highlight>
              </a:rPr>
              <a:t>hands rich</a:t>
            </a:r>
            <a:r>
              <a:rPr lang="de" sz="1150">
                <a:solidFill>
                  <a:srgbClr val="FF9900"/>
                </a:solidFill>
                <a:highlight>
                  <a:srgbClr val="FFFFFF"/>
                </a:highlight>
              </a:rPr>
              <a:t> brewed</a:t>
            </a:r>
            <a:r>
              <a:rPr lang="de" sz="1150">
                <a:solidFill>
                  <a:srgbClr val="212121"/>
                </a:solidFill>
                <a:highlight>
                  <a:srgbClr val="FFFFFF"/>
                </a:highlight>
              </a:rPr>
              <a:t> coffee.</a:t>
            </a:r>
            <a:endParaRPr sz="1150">
              <a:solidFill>
                <a:srgbClr val="000000"/>
              </a:solidFill>
              <a:highlight>
                <a:srgbClr val="FFFFFE"/>
              </a:highlight>
            </a:endParaRPr>
          </a:p>
          <a:p>
            <a:pPr indent="-30162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50"/>
              <a:buFont typeface="Courier New"/>
              <a:buChar char="●"/>
            </a:pPr>
            <a:r>
              <a:rPr lang="de" sz="1150">
                <a:solidFill>
                  <a:srgbClr val="212121"/>
                </a:solidFill>
                <a:highlight>
                  <a:srgbClr val="FFFFFF"/>
                </a:highlight>
              </a:rPr>
              <a:t>Classic belgian yeast </a:t>
            </a:r>
            <a:r>
              <a:rPr lang="de" sz="1150">
                <a:solidFill>
                  <a:srgbClr val="FF9900"/>
                </a:solidFill>
                <a:highlight>
                  <a:srgbClr val="FFFFFF"/>
                </a:highlight>
              </a:rPr>
              <a:t>must refreshing</a:t>
            </a:r>
            <a:r>
              <a:rPr lang="de" sz="1150">
                <a:solidFill>
                  <a:srgbClr val="212121"/>
                </a:solidFill>
                <a:highlight>
                  <a:srgbClr val="FFFFFF"/>
                </a:highlight>
              </a:rPr>
              <a:t> wintergreen </a:t>
            </a:r>
            <a:r>
              <a:rPr b="1" lang="de" sz="1150" u="sng">
                <a:solidFill>
                  <a:srgbClr val="FF9900"/>
                </a:solidFill>
                <a:highlight>
                  <a:srgbClr val="FFFFFF"/>
                </a:highlight>
              </a:rPr>
              <a:t>lends</a:t>
            </a:r>
            <a:r>
              <a:rPr lang="de" sz="1150">
                <a:solidFill>
                  <a:srgbClr val="212121"/>
                </a:solidFill>
                <a:highlight>
                  <a:srgbClr val="FFFFFF"/>
                </a:highlight>
              </a:rPr>
              <a:t> almost physical coolness also perceived </a:t>
            </a:r>
            <a:r>
              <a:rPr lang="de" sz="1150">
                <a:solidFill>
                  <a:srgbClr val="FF9900"/>
                </a:solidFill>
                <a:highlight>
                  <a:srgbClr val="FFFFFF"/>
                </a:highlight>
              </a:rPr>
              <a:t>clean lemon.</a:t>
            </a:r>
            <a:endParaRPr sz="1150">
              <a:solidFill>
                <a:srgbClr val="FF9900"/>
              </a:solidFill>
              <a:highlight>
                <a:srgbClr val="FFFFFF"/>
              </a:highlight>
            </a:endParaRPr>
          </a:p>
          <a:p>
            <a:pPr indent="-30162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50"/>
              <a:buFont typeface="Courier New"/>
              <a:buChar char="●"/>
            </a:pPr>
            <a:r>
              <a:rPr lang="de" sz="1150">
                <a:solidFill>
                  <a:srgbClr val="000000"/>
                </a:solidFill>
                <a:highlight>
                  <a:srgbClr val="FFFFFE"/>
                </a:highlight>
              </a:rPr>
              <a:t>Terribly </a:t>
            </a:r>
            <a:r>
              <a:rPr b="1" lang="de" sz="1150" u="sng">
                <a:solidFill>
                  <a:srgbClr val="FF9900"/>
                </a:solidFill>
                <a:highlight>
                  <a:srgbClr val="FFFFFE"/>
                </a:highlight>
              </a:rPr>
              <a:t>appealing</a:t>
            </a:r>
            <a:r>
              <a:rPr b="1" lang="de" sz="1150">
                <a:solidFill>
                  <a:srgbClr val="000000"/>
                </a:solidFill>
                <a:highlight>
                  <a:srgbClr val="FFFFFE"/>
                </a:highlight>
              </a:rPr>
              <a:t>.</a:t>
            </a:r>
            <a:endParaRPr b="1" sz="1150">
              <a:solidFill>
                <a:srgbClr val="000000"/>
              </a:solidFill>
              <a:highlight>
                <a:srgbClr val="FFFFFE"/>
              </a:highlight>
            </a:endParaRPr>
          </a:p>
          <a:p>
            <a:pPr indent="-30162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50"/>
              <a:buFont typeface="Courier New"/>
              <a:buChar char="●"/>
            </a:pPr>
            <a:r>
              <a:rPr lang="de" sz="1150">
                <a:solidFill>
                  <a:srgbClr val="000000"/>
                </a:solidFill>
                <a:highlight>
                  <a:srgbClr val="FFFFFE"/>
                </a:highlight>
              </a:rPr>
              <a:t>Phenols </a:t>
            </a:r>
            <a:r>
              <a:rPr lang="de" sz="1150">
                <a:solidFill>
                  <a:srgbClr val="FF9900"/>
                </a:solidFill>
                <a:highlight>
                  <a:srgbClr val="FFFFFE"/>
                </a:highlight>
              </a:rPr>
              <a:t>red</a:t>
            </a:r>
            <a:r>
              <a:rPr lang="de" sz="1150">
                <a:solidFill>
                  <a:srgbClr val="000000"/>
                </a:solidFill>
                <a:highlight>
                  <a:srgbClr val="FFFFFE"/>
                </a:highlight>
              </a:rPr>
              <a:t> berries </a:t>
            </a:r>
            <a:r>
              <a:rPr lang="de" sz="1150">
                <a:solidFill>
                  <a:srgbClr val="FF9900"/>
                </a:solidFill>
                <a:highlight>
                  <a:srgbClr val="FFFFFE"/>
                </a:highlight>
              </a:rPr>
              <a:t>malt</a:t>
            </a:r>
            <a:r>
              <a:rPr lang="de" sz="1150">
                <a:solidFill>
                  <a:srgbClr val="000000"/>
                </a:solidFill>
                <a:highlight>
                  <a:srgbClr val="FFFFFE"/>
                </a:highlight>
              </a:rPr>
              <a:t> fudge </a:t>
            </a:r>
            <a:r>
              <a:rPr lang="de" sz="1150">
                <a:solidFill>
                  <a:srgbClr val="FF9900"/>
                </a:solidFill>
                <a:highlight>
                  <a:srgbClr val="FFFFFE"/>
                </a:highlight>
              </a:rPr>
              <a:t>sweetness</a:t>
            </a:r>
            <a:endParaRPr sz="1150">
              <a:solidFill>
                <a:srgbClr val="FF9900"/>
              </a:solidFill>
              <a:highlight>
                <a:srgbClr val="FFFFFE"/>
              </a:highlight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FF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1" lang="de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-&gt; </a:t>
            </a:r>
            <a:r>
              <a:rPr lang="de" sz="1050">
                <a:highlight>
                  <a:schemeClr val="lt1"/>
                </a:highlight>
              </a:rPr>
              <a:t>word is known for Smell, but cv(word, Smell) &lt; cv(word, Taste)</a:t>
            </a:r>
            <a:endParaRPr sz="1050"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 sz="1050" u="sng">
                <a:solidFill>
                  <a:srgbClr val="FF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1" lang="de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-&gt; </a:t>
            </a:r>
            <a:r>
              <a:rPr lang="de" sz="1050">
                <a:solidFill>
                  <a:srgbClr val="212121"/>
                </a:solidFill>
                <a:highlight>
                  <a:srgbClr val="FFFFFF"/>
                </a:highlight>
              </a:rPr>
              <a:t>word is not known for Smell</a:t>
            </a:r>
            <a:endParaRPr sz="105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8b25762daa_0_21"/>
          <p:cNvSpPr txBox="1"/>
          <p:nvPr>
            <p:ph type="title"/>
          </p:nvPr>
        </p:nvSpPr>
        <p:spPr>
          <a:xfrm>
            <a:off x="319090" y="972000"/>
            <a:ext cx="85089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"/>
              <a:t>Analyze Reasoning of Beer Review</a:t>
            </a:r>
            <a:endParaRPr/>
          </a:p>
        </p:txBody>
      </p:sp>
      <p:sp>
        <p:nvSpPr>
          <p:cNvPr id="131" name="Google Shape;131;g8b25762daa_0_21"/>
          <p:cNvSpPr txBox="1"/>
          <p:nvPr>
            <p:ph idx="12" type="sldNum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32" name="Google Shape;132;g8b25762daa_0_21"/>
          <p:cNvSpPr txBox="1"/>
          <p:nvPr>
            <p:ph idx="11" type="ftr"/>
          </p:nvPr>
        </p:nvSpPr>
        <p:spPr>
          <a:xfrm>
            <a:off x="311162" y="4854985"/>
            <a:ext cx="646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"/>
              <a:t>Muneeb Vaiyani, Florian Angermeir | SS3 Model | 06.07.2020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b1859218b_0_8"/>
          <p:cNvSpPr txBox="1"/>
          <p:nvPr>
            <p:ph type="title"/>
          </p:nvPr>
        </p:nvSpPr>
        <p:spPr>
          <a:xfrm>
            <a:off x="319090" y="972000"/>
            <a:ext cx="85089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"/>
              <a:t>Analyze Reasoning of City Review</a:t>
            </a:r>
            <a:endParaRPr/>
          </a:p>
        </p:txBody>
      </p:sp>
      <p:sp>
        <p:nvSpPr>
          <p:cNvPr id="138" name="Google Shape;138;g8b1859218b_0_8"/>
          <p:cNvSpPr txBox="1"/>
          <p:nvPr>
            <p:ph idx="12" type="sldNum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39" name="Google Shape;139;g8b1859218b_0_8"/>
          <p:cNvSpPr txBox="1"/>
          <p:nvPr>
            <p:ph idx="11" type="ftr"/>
          </p:nvPr>
        </p:nvSpPr>
        <p:spPr>
          <a:xfrm>
            <a:off x="311162" y="4854985"/>
            <a:ext cx="646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"/>
              <a:t>Muneeb Vaiyani, Florian Angermeir | SS3 Model | 06.07.2020</a:t>
            </a:r>
            <a:endParaRPr/>
          </a:p>
        </p:txBody>
      </p:sp>
      <p:pic>
        <p:nvPicPr>
          <p:cNvPr id="140" name="Google Shape;140;g8b1859218b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100" y="1417250"/>
            <a:ext cx="3751651" cy="337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8b1859218b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5975" y="1461175"/>
            <a:ext cx="3664043" cy="332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b25762daa_0_86"/>
          <p:cNvSpPr txBox="1"/>
          <p:nvPr>
            <p:ph type="title"/>
          </p:nvPr>
        </p:nvSpPr>
        <p:spPr>
          <a:xfrm>
            <a:off x="319090" y="972000"/>
            <a:ext cx="85089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"/>
              <a:t>Analyze Reasoning of City Review</a:t>
            </a:r>
            <a:endParaRPr/>
          </a:p>
        </p:txBody>
      </p:sp>
      <p:sp>
        <p:nvSpPr>
          <p:cNvPr id="147" name="Google Shape;147;g8b25762daa_0_86"/>
          <p:cNvSpPr txBox="1"/>
          <p:nvPr>
            <p:ph idx="12" type="sldNum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48" name="Google Shape;148;g8b25762daa_0_86"/>
          <p:cNvSpPr txBox="1"/>
          <p:nvPr>
            <p:ph idx="11" type="ftr"/>
          </p:nvPr>
        </p:nvSpPr>
        <p:spPr>
          <a:xfrm>
            <a:off x="311162" y="4854985"/>
            <a:ext cx="646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"/>
              <a:t>Muneeb Vaiyani, Florian Angermeir | SS3 Model | 06.07.2020</a:t>
            </a:r>
            <a:endParaRPr/>
          </a:p>
        </p:txBody>
      </p:sp>
      <p:pic>
        <p:nvPicPr>
          <p:cNvPr id="149" name="Google Shape;149;g8b25762daa_0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100" y="1417250"/>
            <a:ext cx="3751651" cy="337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8b25762daa_0_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5975" y="1461175"/>
            <a:ext cx="3664043" cy="332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8b25762daa_0_86"/>
          <p:cNvSpPr/>
          <p:nvPr/>
        </p:nvSpPr>
        <p:spPr>
          <a:xfrm>
            <a:off x="931600" y="2243000"/>
            <a:ext cx="3139200" cy="1218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8b25762daa_0_86"/>
          <p:cNvSpPr/>
          <p:nvPr/>
        </p:nvSpPr>
        <p:spPr>
          <a:xfrm>
            <a:off x="888625" y="3825275"/>
            <a:ext cx="3139200" cy="1218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8b25762daa_0_86"/>
          <p:cNvSpPr/>
          <p:nvPr/>
        </p:nvSpPr>
        <p:spPr>
          <a:xfrm>
            <a:off x="5128725" y="3638850"/>
            <a:ext cx="2742000" cy="1017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8b25762daa_0_86"/>
          <p:cNvSpPr/>
          <p:nvPr/>
        </p:nvSpPr>
        <p:spPr>
          <a:xfrm rot="-5402184">
            <a:off x="4988838" y="2943800"/>
            <a:ext cx="2361600" cy="963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b25762daa_0_56"/>
          <p:cNvSpPr txBox="1"/>
          <p:nvPr>
            <p:ph idx="1" type="body"/>
          </p:nvPr>
        </p:nvSpPr>
        <p:spPr>
          <a:xfrm>
            <a:off x="319090" y="1600200"/>
            <a:ext cx="8508900" cy="30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Occurrence in 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Importance to classifier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8b25762daa_0_56"/>
          <p:cNvSpPr txBox="1"/>
          <p:nvPr>
            <p:ph type="title"/>
          </p:nvPr>
        </p:nvSpPr>
        <p:spPr>
          <a:xfrm>
            <a:off x="319090" y="972000"/>
            <a:ext cx="85089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"/>
              <a:t>Analyze Reasoning of City Review</a:t>
            </a:r>
            <a:endParaRPr/>
          </a:p>
        </p:txBody>
      </p:sp>
      <p:sp>
        <p:nvSpPr>
          <p:cNvPr id="161" name="Google Shape;161;g8b25762daa_0_56"/>
          <p:cNvSpPr txBox="1"/>
          <p:nvPr>
            <p:ph idx="12" type="sldNum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62" name="Google Shape;162;g8b25762daa_0_56"/>
          <p:cNvSpPr txBox="1"/>
          <p:nvPr>
            <p:ph idx="11" type="ftr"/>
          </p:nvPr>
        </p:nvSpPr>
        <p:spPr>
          <a:xfrm>
            <a:off x="311162" y="4854985"/>
            <a:ext cx="646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"/>
              <a:t>Muneeb Vaiyani, Florian Angermeir | SS3 Model | 06.07.2020</a:t>
            </a:r>
            <a:endParaRPr/>
          </a:p>
        </p:txBody>
      </p:sp>
      <p:pic>
        <p:nvPicPr>
          <p:cNvPr id="163" name="Google Shape;163;g8b25762daa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550" y="1478962"/>
            <a:ext cx="2260700" cy="324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8b25762daa_0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4786" y="1478950"/>
            <a:ext cx="2188040" cy="3216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halt">
  <a:themeElements>
    <a:clrScheme name="TUM">
      <a:dk1>
        <a:srgbClr val="000000"/>
      </a:dk1>
      <a:lt1>
        <a:srgbClr val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itel 1">
  <a:themeElements>
    <a:clrScheme name="TUM">
      <a:dk1>
        <a:srgbClr val="000000"/>
      </a:dk1>
      <a:lt1>
        <a:srgbClr val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